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verage"/>
      <p:regular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Average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1978b76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1978b76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18c7d95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18c7d95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18c7d951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18c7d95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18c7d95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18c7d95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fb4232e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fb4232e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fb4232e8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fb4232e8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1978b76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1978b76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1978b76a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1978b76a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fb4232e8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fb4232e8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1978b76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1978b76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1978b76a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1978b76a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fb4232e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fb4232e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-came in wanting to do </a:t>
            </a:r>
            <a:r>
              <a:rPr lang="en"/>
              <a:t>something</a:t>
            </a:r>
            <a:r>
              <a:rPr lang="en"/>
              <a:t> unique and interesting to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-was gonna do the NBA/basketball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-march madness was coming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-complications pulling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-decided to do the next closest thing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fb4232e8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fb4232e8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1978b76a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1978b76a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1978b76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1978b76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1978b76a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1978b76a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1978b76a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1978b76a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fb4232e8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fb4232e8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fb4232e8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fb4232e8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2384a06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2384a06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2384a06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2384a06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2384a06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2384a06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1978b76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1978b76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2384a068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2384a068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2384a068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2384a06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2384a06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2384a06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2384a06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2384a06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fb4232e8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fb4232e8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1978b76a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1978b76a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fb4232e8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fb4232e8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1978b76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1978b76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fb4232e8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fb4232e8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fb4232e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fb4232e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18c7d95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18c7d95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18c7d95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18c7d95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Education and Quality of Life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DATASCI 112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Collected My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4. Pulled the data for all countries and indicators for 2020 and put them into a dataframe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989" y="1704025"/>
            <a:ext cx="4992013" cy="33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(Tentative Result)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88" y="1170125"/>
            <a:ext cx="764942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Collected My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Found a CSV file of every country’s 2020 gdp per capita &amp; joined the two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36" y="1571450"/>
            <a:ext cx="601098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5990725" y="1483075"/>
            <a:ext cx="1374900" cy="3416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&amp;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#1: Trade in Services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263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“Records the value of services exchanged between residents and non-residents of an economy”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-Why is there such a large data point </a:t>
            </a:r>
            <a:r>
              <a:rPr lang="en" sz="1400">
                <a:solidFill>
                  <a:schemeClr val="dk1"/>
                </a:solidFill>
              </a:rPr>
              <a:t>around 300%?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00" y="998400"/>
            <a:ext cx="5568599" cy="3724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7994875" y="3938500"/>
            <a:ext cx="501000" cy="304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#1: Trade in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32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dk1"/>
                </a:solidFill>
              </a:rPr>
              <a:t>What’s the deal with Luxembourg?</a:t>
            </a:r>
            <a:endParaRPr sz="13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-Luxembourg had a relatively low GDP of ~$75 billion in 2020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-Economy is heavily dependent on financial services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-Total nearly tripled their GDP in total trade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0" r="45328" t="0"/>
          <a:stretch/>
        </p:blipFill>
        <p:spPr>
          <a:xfrm>
            <a:off x="3673325" y="2172150"/>
            <a:ext cx="4999224" cy="7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Luxembourg Shenanigans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31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Luxembourg also appeared as an outlier in foreign direct investment: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i="1" lang="en" sz="1300">
                <a:solidFill>
                  <a:schemeClr val="dk1"/>
                </a:solidFill>
              </a:rPr>
              <a:t>t</a:t>
            </a:r>
            <a:r>
              <a:rPr i="1" lang="en" sz="1250">
                <a:solidFill>
                  <a:schemeClr val="dk1"/>
                </a:solidFill>
              </a:rPr>
              <a:t>he value of inward direct investment made by non-resident investors in the reporting economy”</a:t>
            </a:r>
            <a:endParaRPr i="1"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800" y="1170125"/>
            <a:ext cx="5332801" cy="28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6668925" y="2023275"/>
            <a:ext cx="185100" cy="100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#2: Current Account Balance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295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chemeClr val="dk1"/>
                </a:solidFill>
              </a:rPr>
              <a:t>“a record of a country's international transactions with the rest of the world”</a:t>
            </a:r>
            <a:endParaRPr i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Mmm … more outliers, let’s explore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625" y="1375325"/>
            <a:ext cx="5568598" cy="29706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/>
        </p:nvSpPr>
        <p:spPr>
          <a:xfrm>
            <a:off x="6521600" y="2082200"/>
            <a:ext cx="775800" cy="17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6521600" y="4051600"/>
            <a:ext cx="775800" cy="17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6521600" y="4115600"/>
            <a:ext cx="775800" cy="17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#2: Current Account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252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Upper Outlier: Kiribati: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-small country w/ low GDP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-primarily subsistence economy → not many foreign interactions → skewed data point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23797" l="0" r="0" t="0"/>
          <a:stretch/>
        </p:blipFill>
        <p:spPr>
          <a:xfrm>
            <a:off x="2981175" y="1506775"/>
            <a:ext cx="6000599" cy="2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#2: Current Account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30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Lower Outliers: the Maldives and South Sudan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Maldives: heavily relies on tourism, which was impacted by COVID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South Sudan: in economic turmoil following 2011 separation from Sudan and recovering from 2013-2018 Civil War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10313" l="0" r="0" t="0"/>
          <a:stretch/>
        </p:blipFill>
        <p:spPr>
          <a:xfrm>
            <a:off x="3462375" y="1447838"/>
            <a:ext cx="5519401" cy="22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Backstory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#3: Market Capitalization and Stocks Traded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144725" y="1152475"/>
            <a:ext cx="295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Hmmm … another outlier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check it out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624" y="1329275"/>
            <a:ext cx="5658925" cy="33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7897725" y="2246150"/>
            <a:ext cx="637500" cy="4638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#3: Market Capitalization and Stocks Traded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250" y="1277964"/>
            <a:ext cx="6793999" cy="258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952700" y="4242975"/>
            <a:ext cx="59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What country is HKG??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#3: Market Capitalization and Stocks Traded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30848" r="34522" t="0"/>
          <a:stretch/>
        </p:blipFill>
        <p:spPr>
          <a:xfrm>
            <a:off x="5176025" y="1099000"/>
            <a:ext cx="2730448" cy="35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/>
          <p:nvPr/>
        </p:nvSpPr>
        <p:spPr>
          <a:xfrm>
            <a:off x="5401950" y="1777750"/>
            <a:ext cx="1060800" cy="186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304475" y="1316100"/>
            <a:ext cx="4057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Hong Kong is an “administrative region”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Possible Explanations: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Entry Error (always a possibility)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rabi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Technicality (more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likely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lphaL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Stocks traded and stock market cap → China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lphaL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GDP → Hong Kong production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AutoNum type="alphaLcParenR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As a result: China Investments / Hong Kong GDP = outliers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#4: Global Distribution of GDP Per Capita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b="0" l="4961" r="0" t="0"/>
          <a:stretch/>
        </p:blipFill>
        <p:spPr>
          <a:xfrm>
            <a:off x="1010550" y="1017725"/>
            <a:ext cx="6692726" cy="38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#4: Global Distribution of GDP Per Capita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35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Takeaways: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-High concentration of high gdp/capita in European countries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-Lower gdp/capita in less developed countries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-where tf are the US and China and Australia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4961" r="0" t="0"/>
          <a:stretch/>
        </p:blipFill>
        <p:spPr>
          <a:xfrm>
            <a:off x="3991625" y="1580350"/>
            <a:ext cx="5152374" cy="29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Predictors of GDP</a:t>
            </a:r>
            <a:endParaRPr/>
          </a:p>
        </p:txBody>
      </p:sp>
      <p:sp>
        <p:nvSpPr>
          <p:cNvPr id="228" name="Google Shape;228;p37"/>
          <p:cNvSpPr txBox="1"/>
          <p:nvPr>
            <p:ph idx="4294967295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Meat &amp; Potatoes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the Variables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086500"/>
            <a:ext cx="80095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/>
          <p:nvPr/>
        </p:nvSpPr>
        <p:spPr>
          <a:xfrm>
            <a:off x="781325" y="1777725"/>
            <a:ext cx="7729800" cy="1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781325" y="2181075"/>
            <a:ext cx="7729800" cy="1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781325" y="2348163"/>
            <a:ext cx="7729800" cy="1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781325" y="3845700"/>
            <a:ext cx="7729800" cy="16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the Highest-Correlated Variable Alone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3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/>
          <p:nvPr/>
        </p:nvSpPr>
        <p:spPr>
          <a:xfrm>
            <a:off x="363400" y="4198625"/>
            <a:ext cx="1964400" cy="20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 txBox="1"/>
          <p:nvPr/>
        </p:nvSpPr>
        <p:spPr>
          <a:xfrm>
            <a:off x="422325" y="4606375"/>
            <a:ext cx="70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Error is too high → let’s try all combinations of two variables out of our top 4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all Combos of Two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313"/>
            <a:ext cx="8839204" cy="252487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392875" y="4154575"/>
            <a:ext cx="39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Thank you Stack Overflow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K-Nearest Neighbors to Find the Best Combo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50" y="1017725"/>
            <a:ext cx="72323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1"/>
          <p:cNvSpPr/>
          <p:nvPr/>
        </p:nvSpPr>
        <p:spPr>
          <a:xfrm>
            <a:off x="1060750" y="4409950"/>
            <a:ext cx="4252800" cy="4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Factors For Determining Winning in the NBA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DATASCI 112 Final Project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K-Value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00" y="1017725"/>
            <a:ext cx="83160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2"/>
          <p:cNvSpPr/>
          <p:nvPr/>
        </p:nvSpPr>
        <p:spPr>
          <a:xfrm>
            <a:off x="618775" y="4518100"/>
            <a:ext cx="2091900" cy="2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Models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66150" y="1309625"/>
            <a:ext cx="28116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Hyperparameter tuned: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-SGDRegressor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-LinearRegression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-LinearSVR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-ExtraTreesRegressor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-KNeighborsRegressor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625" y="445025"/>
            <a:ext cx="5961452" cy="364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4">
            <a:alphaModFix/>
          </a:blip>
          <a:srcRect b="0" l="0" r="0" t="54769"/>
          <a:stretch/>
        </p:blipFill>
        <p:spPr>
          <a:xfrm>
            <a:off x="122775" y="4459075"/>
            <a:ext cx="8898452" cy="42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Model with Three Variables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00" y="1165050"/>
            <a:ext cx="6474373" cy="35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Best Model with Three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88" y="1795703"/>
            <a:ext cx="8879027" cy="155208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343750" y="3840275"/>
            <a:ext cx="61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What if we combined the top two models to get an even lower error?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Ensembling to Further Reduce Error #backfired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402700" y="4468875"/>
            <a:ext cx="27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Thanks Dennis’s slides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75" y="1231500"/>
            <a:ext cx="8436475" cy="30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/>
          <p:nvPr/>
        </p:nvSpPr>
        <p:spPr>
          <a:xfrm>
            <a:off x="550025" y="2298275"/>
            <a:ext cx="15519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6"/>
          <p:cNvSpPr/>
          <p:nvPr/>
        </p:nvSpPr>
        <p:spPr>
          <a:xfrm>
            <a:off x="461625" y="3923950"/>
            <a:ext cx="1551900" cy="22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34200" y="2369850"/>
            <a:ext cx="90753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latin typeface="Average"/>
                <a:ea typeface="Average"/>
                <a:cs typeface="Average"/>
                <a:sym typeface="Average"/>
              </a:rPr>
              <a:t>Economic Development = Bad Indicator of Production</a:t>
            </a:r>
            <a:endParaRPr b="1" sz="262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4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You/Questions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Education and Quality of Life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DATASCI 112 Final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Development &amp; GDP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DATASCI 112 Final Project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Collected My Data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277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Found </a:t>
            </a:r>
            <a:r>
              <a:rPr lang="en"/>
              <a:t>the Rest API 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450" y="1152475"/>
            <a:ext cx="5755197" cy="36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3295450" y="1453600"/>
            <a:ext cx="815100" cy="294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5107300" y="3584900"/>
            <a:ext cx="2131500" cy="1119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7130550" y="1920250"/>
            <a:ext cx="1296600" cy="2903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Collected My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Got a list of Indicator Codes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72045" l="0" r="66362" t="0"/>
          <a:stretch/>
        </p:blipFill>
        <p:spPr>
          <a:xfrm>
            <a:off x="1353600" y="2061170"/>
            <a:ext cx="4964598" cy="2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1353600" y="3419950"/>
            <a:ext cx="17910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Collected My Data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502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3. Scraped a list of Country Codes from Wikipedia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454" y="1678188"/>
            <a:ext cx="5238994" cy="29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